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30"/>
  </p:notesMasterIdLst>
  <p:sldIdLst>
    <p:sldId id="324" r:id="rId2"/>
    <p:sldId id="262" r:id="rId3"/>
    <p:sldId id="258" r:id="rId4"/>
    <p:sldId id="317" r:id="rId5"/>
    <p:sldId id="277" r:id="rId6"/>
    <p:sldId id="259" r:id="rId7"/>
    <p:sldId id="286" r:id="rId8"/>
    <p:sldId id="289" r:id="rId9"/>
    <p:sldId id="294" r:id="rId10"/>
    <p:sldId id="305" r:id="rId11"/>
    <p:sldId id="306" r:id="rId12"/>
    <p:sldId id="301" r:id="rId13"/>
    <p:sldId id="321" r:id="rId14"/>
    <p:sldId id="315" r:id="rId15"/>
    <p:sldId id="309" r:id="rId16"/>
    <p:sldId id="304" r:id="rId17"/>
    <p:sldId id="308" r:id="rId18"/>
    <p:sldId id="313" r:id="rId19"/>
    <p:sldId id="318" r:id="rId20"/>
    <p:sldId id="310" r:id="rId21"/>
    <p:sldId id="327" r:id="rId22"/>
    <p:sldId id="326" r:id="rId23"/>
    <p:sldId id="320" r:id="rId24"/>
    <p:sldId id="316" r:id="rId25"/>
    <p:sldId id="328" r:id="rId26"/>
    <p:sldId id="329" r:id="rId27"/>
    <p:sldId id="303" r:id="rId28"/>
    <p:sldId id="32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D1A"/>
    <a:srgbClr val="E84EB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1797" autoAdjust="0"/>
  </p:normalViewPr>
  <p:slideViewPr>
    <p:cSldViewPr>
      <p:cViewPr>
        <p:scale>
          <a:sx n="70" d="100"/>
          <a:sy n="70" d="100"/>
        </p:scale>
        <p:origin x="76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7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CCEB-7072-4CE7-ACD9-687F0D54C423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E0599-A3AB-42A8-A314-A067C7921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3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E0599-A3AB-42A8-A314-A067C79212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E0599-A3AB-42A8-A314-A067C79212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1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E0599-A3AB-42A8-A314-A067C79212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D79-F427-4C30-BE57-F021B3745F8A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5B2E-4553-46B6-88FF-8F28144B7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D79-F427-4C30-BE57-F021B3745F8A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5B2E-4553-46B6-88FF-8F28144B7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D79-F427-4C30-BE57-F021B3745F8A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5B2E-4553-46B6-88FF-8F28144B7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D79-F427-4C30-BE57-F021B3745F8A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5B2E-4553-46B6-88FF-8F28144B7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D79-F427-4C30-BE57-F021B3745F8A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5B2E-4553-46B6-88FF-8F28144B7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D79-F427-4C30-BE57-F021B3745F8A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5B2E-4553-46B6-88FF-8F28144B7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D79-F427-4C30-BE57-F021B3745F8A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5B2E-4553-46B6-88FF-8F28144B7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D79-F427-4C30-BE57-F021B3745F8A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5B2E-4553-46B6-88FF-8F28144B7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D79-F427-4C30-BE57-F021B3745F8A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5B2E-4553-46B6-88FF-8F28144B7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D79-F427-4C30-BE57-F021B3745F8A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5B2E-4553-46B6-88FF-8F28144B7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D79-F427-4C30-BE57-F021B3745F8A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5B2E-4553-46B6-88FF-8F28144B7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9D79-F427-4C30-BE57-F021B3745F8A}" type="datetimeFigureOut">
              <a:rPr lang="en-US" smtClean="0"/>
              <a:pPr/>
              <a:t>8/28/2014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05B2E-4553-46B6-88FF-8F28144B75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447800"/>
            <a:ext cx="5715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sz="5400" dirty="0" smtClean="0">
                <a:latin typeface="Arial Black" panose="020B0A04020102020204" pitchFamily="34" charset="0"/>
              </a:rPr>
              <a:t>The Israeli </a:t>
            </a:r>
            <a:r>
              <a:rPr lang="en-US" sz="5400" dirty="0" smtClean="0">
                <a:latin typeface="Arial Black" panose="020B0A04020102020204" pitchFamily="34" charset="0"/>
              </a:rPr>
              <a:t>Aggression on </a:t>
            </a:r>
            <a:r>
              <a:rPr lang="en-US" sz="5400" dirty="0" smtClean="0">
                <a:latin typeface="Arial Black" panose="020B0A04020102020204" pitchFamily="34" charset="0"/>
              </a:rPr>
              <a:t>Gaza </a:t>
            </a:r>
            <a:endParaRPr lang="en-US" sz="5400" dirty="0" smtClean="0">
              <a:latin typeface="Arial Black" panose="020B0A04020102020204" pitchFamily="34" charset="0"/>
            </a:endParaRPr>
          </a:p>
          <a:p>
            <a:r>
              <a:rPr lang="en-US" sz="2000" dirty="0" smtClean="0">
                <a:latin typeface="Arial Black" panose="020B0A04020102020204" pitchFamily="34" charset="0"/>
              </a:rPr>
              <a:t>July 8</a:t>
            </a:r>
            <a:r>
              <a:rPr lang="en-US" sz="2000" baseline="30000" dirty="0" smtClean="0">
                <a:latin typeface="Arial Black" panose="020B0A04020102020204" pitchFamily="34" charset="0"/>
              </a:rPr>
              <a:t>th</a:t>
            </a:r>
            <a:r>
              <a:rPr lang="en-US" sz="2000" dirty="0" smtClean="0">
                <a:latin typeface="Arial Black" panose="020B0A04020102020204" pitchFamily="34" charset="0"/>
              </a:rPr>
              <a:t> - August 25</a:t>
            </a:r>
            <a:r>
              <a:rPr lang="en-US" sz="2000" baseline="30000" dirty="0" smtClean="0">
                <a:latin typeface="Arial Black" panose="020B0A04020102020204" pitchFamily="34" charset="0"/>
              </a:rPr>
              <a:t>th</a:t>
            </a:r>
            <a:r>
              <a:rPr lang="en-US" sz="2000" dirty="0" smtClean="0">
                <a:latin typeface="Arial Black" panose="020B0A04020102020204" pitchFamily="34" charset="0"/>
              </a:rPr>
              <a:t>  </a:t>
            </a:r>
            <a:r>
              <a:rPr lang="en-US" sz="2000" dirty="0" smtClean="0">
                <a:latin typeface="Arial Black" panose="020B0A04020102020204" pitchFamily="34" charset="0"/>
              </a:rPr>
              <a:t>2014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Euro-</a:t>
            </a:r>
            <a:r>
              <a:rPr lang="en-US" sz="2800" b="1" dirty="0" err="1" smtClean="0">
                <a:solidFill>
                  <a:schemeClr val="tx1"/>
                </a:solidFill>
              </a:rPr>
              <a:t>mediterranean</a:t>
            </a:r>
            <a:r>
              <a:rPr lang="en-US" sz="2800" b="1" dirty="0" smtClean="0">
                <a:solidFill>
                  <a:schemeClr val="tx1"/>
                </a:solidFill>
              </a:rPr>
              <a:t> Monitor In Gaza 1000 child will suffer from permanent disability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Euro-mediterranean Monitor In Gaza 1000 child will suffer from permanent disa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6972300" cy="41910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 </a:t>
            </a:r>
            <a:r>
              <a:rPr lang="en-US" sz="3200" b="1" dirty="0" smtClean="0"/>
              <a:t>Baby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/>
              <a:t>S</a:t>
            </a:r>
            <a:r>
              <a:rPr lang="en-US" sz="3200" b="1" dirty="0" smtClean="0">
                <a:solidFill>
                  <a:schemeClr val="tx1"/>
                </a:solidFill>
              </a:rPr>
              <a:t>aved from </a:t>
            </a:r>
            <a:r>
              <a:rPr lang="en-US" sz="3200" b="1" dirty="0" smtClean="0">
                <a:solidFill>
                  <a:schemeClr val="tx1"/>
                </a:solidFill>
              </a:rPr>
              <a:t>the rubbles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 child in the rub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5486400" cy="35814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1000"/>
            <a:ext cx="3505200" cy="2819400"/>
          </a:xfrm>
          <a:prstGeom prst="rect">
            <a:avLst/>
          </a:prstGeom>
        </p:spPr>
      </p:pic>
      <p:pic>
        <p:nvPicPr>
          <p:cNvPr id="7" name="Picture 6" descr="4 children killed while playing on a beach in Gaza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066800"/>
            <a:ext cx="426720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46482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 girl and her brother were killed by Israeli </a:t>
            </a:r>
            <a:r>
              <a:rPr lang="en-US" sz="2800" dirty="0" smtClean="0"/>
              <a:t>aggression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5473005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children killed while playing on </a:t>
            </a:r>
            <a:r>
              <a:rPr lang="en-US" sz="2800" dirty="0" smtClean="0"/>
              <a:t>the </a:t>
            </a:r>
            <a:r>
              <a:rPr lang="en-US" sz="2800" dirty="0" smtClean="0"/>
              <a:t>beach </a:t>
            </a:r>
            <a:r>
              <a:rPr lang="en-US" sz="2800" dirty="0" smtClean="0"/>
              <a:t>of Gaza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three brothers </a:t>
            </a:r>
            <a:r>
              <a:rPr lang="en-US" sz="3200" dirty="0" smtClean="0"/>
              <a:t>were killed </a:t>
            </a:r>
            <a:r>
              <a:rPr lang="en-US" sz="3200" dirty="0" smtClean="0"/>
              <a:t>with their mother in an airstrike</a:t>
            </a:r>
            <a:endParaRPr lang="en-US" sz="3200" dirty="0"/>
          </a:p>
        </p:txBody>
      </p:sp>
      <p:pic>
        <p:nvPicPr>
          <p:cNvPr id="5" name="Content Placeholder 4" descr="Thhe three brothers who where killed with their mother in an airstrike 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81200"/>
            <a:ext cx="4953000" cy="373380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Horrified children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horrified 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229600" cy="46482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25 members of a single family killed when their houses were </a:t>
            </a:r>
            <a:r>
              <a:rPr lang="en-US" sz="3200" b="1" dirty="0" smtClean="0">
                <a:solidFill>
                  <a:schemeClr val="tx1"/>
                </a:solidFill>
              </a:rPr>
              <a:t>bombed to rubbles!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25 members of a single family killed when their house was bomb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7162800" cy="44958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57200"/>
            <a:ext cx="5105400" cy="5963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057400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MA’AN Centre in Gaza before and </a:t>
            </a:r>
            <a:r>
              <a:rPr lang="en-US" sz="3200" dirty="0" smtClean="0"/>
              <a:t>after!</a:t>
            </a:r>
            <a:endParaRPr lang="en-US" sz="3200" dirty="0"/>
          </a:p>
        </p:txBody>
      </p:sp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600200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IBBY library Al-Ataa in Beit Hanoun before </a:t>
            </a:r>
            <a:r>
              <a:rPr lang="en-US" sz="2800" dirty="0" smtClean="0"/>
              <a:t>and </a:t>
            </a:r>
            <a:r>
              <a:rPr lang="en-US" sz="2800" dirty="0" smtClean="0"/>
              <a:t>after!</a:t>
            </a:r>
            <a:endParaRPr lang="en-US" sz="2800" dirty="0"/>
          </a:p>
        </p:txBody>
      </p:sp>
      <p:pic>
        <p:nvPicPr>
          <p:cNvPr id="4" name="Picture 3" descr="Al-Ataa Library which was established by IBBY PAL before and after the shel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533400"/>
            <a:ext cx="5181600" cy="56388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Gaza-children Facilities destroyed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Gaza-children playgound destroy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3771900" cy="2209800"/>
          </a:xfrm>
          <a:prstGeom prst="rect">
            <a:avLst/>
          </a:prstGeom>
        </p:spPr>
      </p:pic>
      <p:pic>
        <p:nvPicPr>
          <p:cNvPr id="6" name="Picture 5" descr="Gaza-zoo-almost-completely-destroyed-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810000"/>
            <a:ext cx="48768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1981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Children Park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953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Gaza Zoo</a:t>
            </a:r>
            <a:endParaRPr lang="en-US" sz="3200" b="1" dirty="0"/>
          </a:p>
        </p:txBody>
      </p:sp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>
                <a:solidFill>
                  <a:schemeClr val="tx1"/>
                </a:solidFill>
              </a:rPr>
              <a:t>hildren </a:t>
            </a:r>
            <a:r>
              <a:rPr lang="en-US" sz="3200" b="1" dirty="0"/>
              <a:t>N</a:t>
            </a:r>
            <a:r>
              <a:rPr lang="en-US" sz="3200" b="1" dirty="0" smtClean="0">
                <a:solidFill>
                  <a:schemeClr val="tx1"/>
                </a:solidFill>
              </a:rPr>
              <a:t>ever </a:t>
            </a:r>
            <a:r>
              <a:rPr lang="en-US" sz="3200" b="1" dirty="0"/>
              <a:t>L</a:t>
            </a:r>
            <a:r>
              <a:rPr lang="en-US" sz="3200" b="1" dirty="0" smtClean="0">
                <a:solidFill>
                  <a:schemeClr val="tx1"/>
                </a:solidFill>
              </a:rPr>
              <a:t>oose </a:t>
            </a:r>
            <a:r>
              <a:rPr lang="en-US" sz="3200" b="1" dirty="0" smtClean="0"/>
              <a:t>H</a:t>
            </a:r>
            <a:r>
              <a:rPr lang="en-US" sz="3200" b="1" dirty="0" smtClean="0">
                <a:solidFill>
                  <a:schemeClr val="tx1"/>
                </a:solidFill>
              </a:rPr>
              <a:t>ope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4" descr="children never loosing hop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6324600" cy="4114800"/>
          </a:xfr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3124200" cy="35585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Beit Hanoun Destruction</a:t>
            </a:r>
            <a:endParaRPr lang="en-GB" sz="3200" dirty="0"/>
          </a:p>
        </p:txBody>
      </p:sp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hild and the bal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2971800" cy="3657600"/>
          </a:xfrm>
          <a:prstGeom prst="rect">
            <a:avLst/>
          </a:prstGeom>
        </p:spPr>
      </p:pic>
      <p:pic>
        <p:nvPicPr>
          <p:cNvPr id="7" name="Picture 6" descr="children playing among destru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04800"/>
            <a:ext cx="3200400" cy="2400300"/>
          </a:xfrm>
          <a:prstGeom prst="rect">
            <a:avLst/>
          </a:prstGeom>
        </p:spPr>
      </p:pic>
      <p:pic>
        <p:nvPicPr>
          <p:cNvPr id="11" name="Picture 10" descr="IMG_2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971800"/>
            <a:ext cx="3956050" cy="35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8382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child who wants to play Please give me a </a:t>
            </a:r>
            <a:r>
              <a:rPr lang="en-US" sz="2800" dirty="0" smtClean="0"/>
              <a:t>chance!</a:t>
            </a:r>
            <a:endParaRPr lang="en-US" sz="28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Gaza Children </a:t>
            </a:r>
            <a:r>
              <a:rPr lang="en-US" sz="2800" b="1" dirty="0" smtClean="0">
                <a:solidFill>
                  <a:schemeClr val="tx1"/>
                </a:solidFill>
              </a:rPr>
              <a:t>are </a:t>
            </a:r>
            <a:r>
              <a:rPr lang="en-US" sz="2800" b="1" dirty="0" smtClean="0">
                <a:solidFill>
                  <a:schemeClr val="tx1"/>
                </a:solidFill>
              </a:rPr>
              <a:t>Meant </a:t>
            </a:r>
            <a:r>
              <a:rPr lang="en-US" sz="2800" b="1" dirty="0"/>
              <a:t>t</a:t>
            </a:r>
            <a:r>
              <a:rPr lang="en-US" sz="2800" b="1" dirty="0" smtClean="0">
                <a:solidFill>
                  <a:schemeClr val="tx1"/>
                </a:solidFill>
              </a:rPr>
              <a:t>o </a:t>
            </a:r>
            <a:r>
              <a:rPr lang="en-US" sz="2800" b="1" dirty="0" smtClean="0">
                <a:solidFill>
                  <a:schemeClr val="tx1"/>
                </a:solidFill>
              </a:rPr>
              <a:t>Go Back </a:t>
            </a:r>
            <a:r>
              <a:rPr lang="en-US" sz="2800" b="1" dirty="0" smtClean="0">
                <a:solidFill>
                  <a:schemeClr val="tx1"/>
                </a:solidFill>
              </a:rPr>
              <a:t>to </a:t>
            </a:r>
            <a:r>
              <a:rPr lang="en-US" sz="2800" b="1" dirty="0" smtClean="0">
                <a:solidFill>
                  <a:schemeClr val="tx1"/>
                </a:solidFill>
              </a:rPr>
              <a:t>School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Gaza Children Are Meant To Go Back To 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231" y="1143000"/>
            <a:ext cx="7797369" cy="51054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Palestinian </a:t>
            </a:r>
            <a:r>
              <a:rPr lang="en-US" sz="3200" dirty="0"/>
              <a:t>girl reading on top of all the destruction 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5" name="Content Placeholder 4" descr="little Palestinian girl reading on top of all the destruction caused in Gaza by Isra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38300" y="1905000"/>
            <a:ext cx="6057900" cy="3851751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Looking for books among </a:t>
            </a:r>
            <a:r>
              <a:rPr lang="en-US" sz="3200" b="1" dirty="0" smtClean="0"/>
              <a:t>Destruction</a:t>
            </a:r>
            <a:br>
              <a:rPr lang="en-US" sz="3200" b="1" dirty="0" smtClean="0"/>
            </a:br>
            <a:r>
              <a:rPr lang="en-US" sz="3200" b="1" dirty="0" smtClean="0"/>
              <a:t>The Love of Books!</a:t>
            </a:r>
            <a:endParaRPr lang="en-US" sz="3200" b="1" dirty="0"/>
          </a:p>
        </p:txBody>
      </p:sp>
      <p:pic>
        <p:nvPicPr>
          <p:cNvPr id="5" name="Content Placeholder 4" descr="looking for books among destruc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5257800" cy="381000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143000"/>
            <a:ext cx="5955630" cy="50292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 and Art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71600"/>
            <a:ext cx="2529840" cy="3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33400"/>
            <a:ext cx="4191000" cy="307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15240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gency FB" pitchFamily="34" charset="0"/>
              </a:rPr>
              <a:t> IBBY will always  support  the Convention on the Rights of the Child in Gaza and around the </a:t>
            </a:r>
            <a:r>
              <a:rPr lang="en-US" sz="4000" dirty="0" smtClean="0">
                <a:latin typeface="Agency FB" pitchFamily="34" charset="0"/>
              </a:rPr>
              <a:t>world.</a:t>
            </a:r>
          </a:p>
          <a:p>
            <a:r>
              <a:rPr lang="en-US" sz="4000" dirty="0" smtClean="0">
                <a:latin typeface="Agency FB" pitchFamily="34" charset="0"/>
              </a:rPr>
              <a:t> IBBY </a:t>
            </a:r>
            <a:r>
              <a:rPr lang="en-US" sz="4000" dirty="0" smtClean="0">
                <a:latin typeface="Agency FB" pitchFamily="34" charset="0"/>
              </a:rPr>
              <a:t>libraries will be restored and brought back to life, we will never lose faith in the Power of Books ! </a:t>
            </a:r>
            <a:endParaRPr lang="en-US" sz="4000" dirty="0">
              <a:latin typeface="Agency FB" pitchFamily="34" charset="0"/>
            </a:endParaRPr>
          </a:p>
        </p:txBody>
      </p:sp>
    </p:spTree>
  </p:cSld>
  <p:clrMapOvr>
    <a:masterClrMapping/>
  </p:clrMapOvr>
  <p:transition spd="slow" advClick="0" advTm="3000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0JO0MRM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905000"/>
            <a:ext cx="2925566" cy="4132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295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Bloodiest day yet in Gaza war leaves 128 Palestinians dead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Content Placeholder 7" descr="Bloodiest day yet in Gaza war leaves 128 Palestinians d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4860" y="1524000"/>
            <a:ext cx="727474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More Destruction</a:t>
            </a:r>
            <a:endParaRPr lang="en-US" sz="3200" dirty="0"/>
          </a:p>
        </p:txBody>
      </p:sp>
      <p:pic>
        <p:nvPicPr>
          <p:cNvPr id="6" name="Content Placeholder 5" descr="IMG_2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84" y="1600200"/>
            <a:ext cx="6785631" cy="4724400"/>
          </a:xfrm>
        </p:spPr>
      </p:pic>
    </p:spTree>
  </p:cSld>
  <p:clrMapOvr>
    <a:masterClrMapping/>
  </p:clrMapOvr>
  <p:transition spd="med" advClick="0" advTm="3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mother trying to protect her children</a:t>
            </a:r>
            <a:endParaRPr lang="en-US" sz="3200" b="1" dirty="0"/>
          </a:p>
        </p:txBody>
      </p:sp>
      <p:pic>
        <p:nvPicPr>
          <p:cNvPr id="7" name="Content Placeholder 6" descr="A mother trying to protect her child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6400800" cy="4724400"/>
          </a:xfrm>
          <a:prstGeom prst="rect">
            <a:avLst/>
          </a:prstGeom>
        </p:spPr>
      </p:pic>
    </p:spTree>
  </p:cSld>
  <p:clrMapOvr>
    <a:masterClrMapping/>
  </p:clrMapOvr>
  <p:transition spd="med" advTm="3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Child </a:t>
            </a:r>
            <a:r>
              <a:rPr lang="en-US" sz="3200" dirty="0" smtClean="0"/>
              <a:t>Tried </a:t>
            </a:r>
            <a:r>
              <a:rPr lang="en-US" sz="3200" dirty="0" smtClean="0"/>
              <a:t>to Protect his Baby Brother...</a:t>
            </a:r>
            <a:endParaRPr lang="en-US" sz="3200" dirty="0"/>
          </a:p>
        </p:txBody>
      </p:sp>
      <p:pic>
        <p:nvPicPr>
          <p:cNvPr id="7" name="Picture 6" descr="a child tried tp protect his baby brot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6764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ransition spd="slow" advTm="3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Jamal </a:t>
            </a:r>
            <a:r>
              <a:rPr lang="en-US" sz="2800" dirty="0" smtClean="0"/>
              <a:t>A</a:t>
            </a:r>
            <a:r>
              <a:rPr lang="en-US" sz="2800" dirty="0" smtClean="0"/>
              <a:t>bed </a:t>
            </a:r>
            <a:r>
              <a:rPr lang="en-US" sz="2800" dirty="0" smtClean="0"/>
              <a:t>el Nasser school </a:t>
            </a:r>
            <a:r>
              <a:rPr lang="en-US" sz="2800" dirty="0"/>
              <a:t>in </a:t>
            </a:r>
            <a:r>
              <a:rPr lang="en-GB" sz="2800" dirty="0" smtClean="0"/>
              <a:t>Shujaiyya</a:t>
            </a:r>
            <a:r>
              <a:rPr lang="en-US" sz="2800" dirty="0" smtClean="0"/>
              <a:t> destroyed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US" sz="2800" dirty="0" smtClean="0"/>
              <a:t> </a:t>
            </a: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 smtClean="0"/>
              <a:t>only school in that </a:t>
            </a:r>
            <a:r>
              <a:rPr lang="en-US" sz="2800" dirty="0" smtClean="0"/>
              <a:t>area!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</a:p>
        </p:txBody>
      </p:sp>
      <p:pic>
        <p:nvPicPr>
          <p:cNvPr id="8" name="Picture 7" descr="Jamal abd el Nasser school that was destroyed in the war in Shejaa’ya. It’s the only school in that area for the students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8229600" cy="4651786"/>
          </a:xfrm>
          <a:prstGeom prst="rect">
            <a:avLst/>
          </a:prstGeom>
        </p:spPr>
      </p:pic>
    </p:spTree>
  </p:cSld>
  <p:clrMapOvr>
    <a:masterClrMapping/>
  </p:clrMapOvr>
  <p:transition spd="slow" advTm="3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rael shells Alqsa Martyers Hospital in Ga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315200" cy="4739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85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Israel shells </a:t>
            </a:r>
            <a:r>
              <a:rPr lang="en-US" sz="3200" dirty="0" smtClean="0"/>
              <a:t>Al </a:t>
            </a:r>
            <a:r>
              <a:rPr lang="en-US" sz="3200" dirty="0"/>
              <a:t>A</a:t>
            </a:r>
            <a:r>
              <a:rPr lang="en-US" sz="3200" dirty="0" smtClean="0"/>
              <a:t>qsa Martyrs Hospital</a:t>
            </a:r>
            <a:endParaRPr lang="en-US" sz="3200" dirty="0"/>
          </a:p>
        </p:txBody>
      </p:sp>
    </p:spTree>
  </p:cSld>
  <p:clrMapOvr>
    <a:masterClrMapping/>
  </p:clrMapOvr>
  <p:transition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38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UN-run schools acting as civilian shelters have been hit seven times during Israel’s Gaza offensive</a:t>
            </a:r>
            <a:endParaRPr lang="en-US" sz="2400" dirty="0"/>
          </a:p>
        </p:txBody>
      </p:sp>
      <p:pic>
        <p:nvPicPr>
          <p:cNvPr id="4" name="Picture 3" descr="UN-run schools acting as civilian shelters have been hit seven times during Israel’s Gaza offensiv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8001000" cy="4724400"/>
          </a:xfrm>
          <a:prstGeom prst="rect">
            <a:avLst/>
          </a:prstGeom>
        </p:spPr>
      </p:pic>
    </p:spTree>
  </p:cSld>
  <p:clrMapOvr>
    <a:masterClrMapping/>
  </p:clrMapOvr>
  <p:transition advTm="300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7306</TotalTime>
  <Words>205</Words>
  <Application>Microsoft Office PowerPoint</Application>
  <PresentationFormat>On-screen Show (4:3)</PresentationFormat>
  <Paragraphs>39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Agency FB</vt:lpstr>
      <vt:lpstr>Arial</vt:lpstr>
      <vt:lpstr>Arial Black</vt:lpstr>
      <vt:lpstr>Calibri</vt:lpstr>
      <vt:lpstr>Office Theme</vt:lpstr>
      <vt:lpstr>PowerPoint Presentation</vt:lpstr>
      <vt:lpstr>Beit Hanoun Destruction</vt:lpstr>
      <vt:lpstr>Bloodiest day yet in Gaza war leaves 128 Palestinians dead</vt:lpstr>
      <vt:lpstr> More Destruction</vt:lpstr>
      <vt:lpstr>A mother trying to protect her children</vt:lpstr>
      <vt:lpstr>A Child Tried to Protect his Baby Brother...</vt:lpstr>
      <vt:lpstr>Jamal Abed el Nasser school in Shujaiyya destroyed  The only school in that area!</vt:lpstr>
      <vt:lpstr>PowerPoint Presentation</vt:lpstr>
      <vt:lpstr>PowerPoint Presentation</vt:lpstr>
      <vt:lpstr>Euro-mediterranean Monitor In Gaza 1000 child will suffer from permanent disability</vt:lpstr>
      <vt:lpstr>A Baby Saved from the rubbles</vt:lpstr>
      <vt:lpstr>PowerPoint Presentation</vt:lpstr>
      <vt:lpstr>The three brothers were killed with their mother in an airstrike</vt:lpstr>
      <vt:lpstr>Horrified children</vt:lpstr>
      <vt:lpstr>25 members of a single family killed when their houses were bombed to rubbles!</vt:lpstr>
      <vt:lpstr>PowerPoint Presentation</vt:lpstr>
      <vt:lpstr>PowerPoint Presentation</vt:lpstr>
      <vt:lpstr>Gaza-children Facilities destroyed</vt:lpstr>
      <vt:lpstr>Children Never Loose Hope</vt:lpstr>
      <vt:lpstr>PowerPoint Presentation</vt:lpstr>
      <vt:lpstr>Gaza Children are Meant to Go Back to School</vt:lpstr>
      <vt:lpstr>A Palestinian girl reading on top of all the destruction !</vt:lpstr>
      <vt:lpstr>Looking for books among Destruction The Love of Books!</vt:lpstr>
      <vt:lpstr>PowerPoint Presentation</vt:lpstr>
      <vt:lpstr>War and Art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Abeer</dc:creator>
  <cp:lastModifiedBy>JEHAN</cp:lastModifiedBy>
  <cp:revision>280</cp:revision>
  <dcterms:created xsi:type="dcterms:W3CDTF">2014-05-17T23:13:57Z</dcterms:created>
  <dcterms:modified xsi:type="dcterms:W3CDTF">2014-08-28T23:01:23Z</dcterms:modified>
</cp:coreProperties>
</file>